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grRYwfboLfrXn2fe+Hmx4G2LzS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4F0A9C-EA15-4937-AD36-0F2AF2E8E579}">
  <a:tblStyle styleId="{254F0A9C-EA15-4937-AD36-0F2AF2E8E57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customschemas.google.com/relationships/presentationmetadata" Target="meta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0" name="Google Shape;26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2" name="Google Shape;37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3" name="Google Shape;43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/>
          <p:nvPr/>
        </p:nvSpPr>
        <p:spPr>
          <a:xfrm>
            <a:off x="1511300" y="1855296"/>
            <a:ext cx="9144000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NOAA’s Coastal-Act: The Parcel-Scale Wind Downscaling Modeling &amp; Validation for 2018 Hurricane Florence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9753600" y="6454561"/>
            <a:ext cx="4953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355600" y="3912870"/>
            <a:ext cx="114808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Anil Kumar</a:t>
            </a:r>
            <a:r>
              <a:rPr b="1" baseline="3000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Avichal Mehra</a:t>
            </a:r>
            <a:r>
              <a:rPr b="1" baseline="3000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Geoff DiMego</a:t>
            </a:r>
            <a:r>
              <a:rPr b="1" baseline="3000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Arun Chawla</a:t>
            </a:r>
            <a:r>
              <a:rPr b="1" baseline="3000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Zaizhong Maa1, 3Jack Kain</a:t>
            </a:r>
            <a:r>
              <a:rPr b="1" baseline="3000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Andre Vanderwesthuysen</a:t>
            </a:r>
            <a:r>
              <a:rPr b="1" baseline="3000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Saeed Moghimi</a:t>
            </a:r>
            <a:r>
              <a:rPr b="1" baseline="3000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Ed. Myers</a:t>
            </a:r>
            <a:r>
              <a:rPr b="1" baseline="3000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Sergey V.V.</a:t>
            </a:r>
            <a:r>
              <a:rPr b="1" baseline="3000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I. M. System Group at EMC/NCEP/NOAA, College Park, MD USA 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Enviromental Modeling Center (EMC), NOAA’s National Centers for Environmental Prediction (NCEP), College Park, Maryland, USA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3CSDL/NOS/NOAA </a:t>
            </a:r>
            <a:endParaRPr/>
          </a:p>
        </p:txBody>
      </p:sp>
      <p:sp>
        <p:nvSpPr>
          <p:cNvPr id="96" name="Google Shape;96;p1"/>
          <p:cNvSpPr txBox="1"/>
          <p:nvPr/>
        </p:nvSpPr>
        <p:spPr>
          <a:xfrm>
            <a:off x="228600" y="209193"/>
            <a:ext cx="11229340" cy="958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400" lvl="0" marL="53340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AMS 101th Annual Meeting January 9-15, 2021 </a:t>
            </a:r>
            <a:endParaRPr/>
          </a:p>
          <a:p>
            <a:pPr indent="-533400" lvl="0" marL="533400" marR="0" rtl="0" algn="ctr">
              <a:lnSpc>
                <a:spcPct val="80000"/>
              </a:lnSpc>
              <a:spcBef>
                <a:spcPts val="1120"/>
              </a:spcBef>
              <a:spcAft>
                <a:spcPts val="0"/>
              </a:spcAft>
              <a:buNone/>
            </a:pPr>
            <a:r>
              <a:rPr b="1" i="1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Session: 19th Symposium on the Coastal Environment </a:t>
            </a:r>
            <a:endParaRPr b="1" i="1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533400" marR="0" rtl="0" algn="ctr">
              <a:lnSpc>
                <a:spcPct val="80000"/>
              </a:lnSpc>
              <a:spcBef>
                <a:spcPts val="1120"/>
              </a:spcBef>
              <a:spcAft>
                <a:spcPts val="0"/>
              </a:spcAft>
              <a:buNone/>
            </a:pPr>
            <a:r>
              <a:t/>
            </a:r>
            <a:endParaRPr b="1" i="0" sz="13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0840" y="278130"/>
            <a:ext cx="10668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 txBox="1"/>
          <p:nvPr>
            <p:ph type="title"/>
          </p:nvPr>
        </p:nvSpPr>
        <p:spPr>
          <a:xfrm>
            <a:off x="1971040" y="-791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Wind Downscaling Workflow</a:t>
            </a:r>
            <a:endParaRPr/>
          </a:p>
        </p:txBody>
      </p:sp>
      <p:grpSp>
        <p:nvGrpSpPr>
          <p:cNvPr id="213" name="Google Shape;213;p10"/>
          <p:cNvGrpSpPr/>
          <p:nvPr/>
        </p:nvGrpSpPr>
        <p:grpSpPr>
          <a:xfrm>
            <a:off x="1305114" y="1417972"/>
            <a:ext cx="7917781" cy="5040864"/>
            <a:chOff x="868233" y="1580873"/>
            <a:chExt cx="7917781" cy="5040864"/>
          </a:xfrm>
        </p:grpSpPr>
        <p:pic>
          <p:nvPicPr>
            <p:cNvPr descr="Screen Shot 2020-06-19 at 11.18.50 AM.png" id="214" name="Google Shape;214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235951">
              <a:off x="1518874" y="3931822"/>
              <a:ext cx="875785" cy="52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 Shot 2020-06-19 at 11.18.50 AM.png" id="215" name="Google Shape;215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7156197" y="3716227"/>
              <a:ext cx="909772" cy="52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 Shot 2020-06-19 at 11.18.50 AM.png" id="216" name="Google Shape;216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15899" y="1661875"/>
              <a:ext cx="965200" cy="52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 Shot 2020-06-19 at 11.18.50 AM.png" id="217" name="Google Shape;217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61289" y="1661875"/>
              <a:ext cx="965200" cy="52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10"/>
            <p:cNvSpPr/>
            <p:nvPr/>
          </p:nvSpPr>
          <p:spPr>
            <a:xfrm>
              <a:off x="868233" y="4405547"/>
              <a:ext cx="2207032" cy="2216190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6427534" y="4405547"/>
              <a:ext cx="2358480" cy="2216190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3870609" y="1580873"/>
              <a:ext cx="2207032" cy="2216190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868233" y="1580873"/>
              <a:ext cx="2207032" cy="2216190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6829256" y="1580873"/>
              <a:ext cx="1749435" cy="2216190"/>
            </a:xfrm>
            <a:prstGeom prst="snip1Rect">
              <a:avLst>
                <a:gd fmla="val 16667" name="adj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0"/>
            <p:cNvSpPr txBox="1"/>
            <p:nvPr/>
          </p:nvSpPr>
          <p:spPr>
            <a:xfrm>
              <a:off x="945987" y="1739623"/>
              <a:ext cx="2021561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Acquire database</a:t>
              </a:r>
              <a:endParaRPr/>
            </a:p>
          </p:txBody>
        </p:sp>
        <p:sp>
          <p:nvSpPr>
            <p:cNvPr id="224" name="Google Shape;224;p10"/>
            <p:cNvSpPr txBox="1"/>
            <p:nvPr/>
          </p:nvSpPr>
          <p:spPr>
            <a:xfrm>
              <a:off x="930354" y="2072434"/>
              <a:ext cx="1889937" cy="523220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 resolution Landuse/Topography</a:t>
              </a:r>
              <a:endParaRPr/>
            </a:p>
          </p:txBody>
        </p:sp>
        <p:sp>
          <p:nvSpPr>
            <p:cNvPr id="225" name="Google Shape;225;p10"/>
            <p:cNvSpPr txBox="1"/>
            <p:nvPr/>
          </p:nvSpPr>
          <p:spPr>
            <a:xfrm>
              <a:off x="930354" y="2729389"/>
              <a:ext cx="1889937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HWRF</a:t>
              </a:r>
              <a:endParaRPr/>
            </a:p>
          </p:txBody>
        </p:sp>
        <p:sp>
          <p:nvSpPr>
            <p:cNvPr id="226" name="Google Shape;226;p10"/>
            <p:cNvSpPr txBox="1"/>
            <p:nvPr/>
          </p:nvSpPr>
          <p:spPr>
            <a:xfrm>
              <a:off x="955836" y="3262351"/>
              <a:ext cx="1838540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URMA/RTMA</a:t>
              </a:r>
              <a:endParaRPr/>
            </a:p>
          </p:txBody>
        </p:sp>
        <p:sp>
          <p:nvSpPr>
            <p:cNvPr id="227" name="Google Shape;227;p10"/>
            <p:cNvSpPr txBox="1"/>
            <p:nvPr/>
          </p:nvSpPr>
          <p:spPr>
            <a:xfrm>
              <a:off x="3965366" y="1739623"/>
              <a:ext cx="2021562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WRF Pre Processing</a:t>
              </a:r>
              <a:endParaRPr/>
            </a:p>
          </p:txBody>
        </p:sp>
        <p:sp>
          <p:nvSpPr>
            <p:cNvPr id="228" name="Google Shape;228;p10"/>
            <p:cNvSpPr txBox="1"/>
            <p:nvPr/>
          </p:nvSpPr>
          <p:spPr>
            <a:xfrm>
              <a:off x="6931523" y="2364017"/>
              <a:ext cx="1582362" cy="1077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WRF-LES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10-30meter Parcel scale simulation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0"/>
            <p:cNvSpPr txBox="1"/>
            <p:nvPr/>
          </p:nvSpPr>
          <p:spPr>
            <a:xfrm>
              <a:off x="6531206" y="4496414"/>
              <a:ext cx="1982679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Output Validation</a:t>
              </a:r>
              <a:endParaRPr/>
            </a:p>
          </p:txBody>
        </p:sp>
        <p:sp>
          <p:nvSpPr>
            <p:cNvPr id="230" name="Google Shape;230;p10"/>
            <p:cNvSpPr txBox="1"/>
            <p:nvPr/>
          </p:nvSpPr>
          <p:spPr>
            <a:xfrm>
              <a:off x="997823" y="4496414"/>
              <a:ext cx="1921941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Observation </a:t>
              </a:r>
              <a:endParaRPr/>
            </a:p>
          </p:txBody>
        </p:sp>
        <p:sp>
          <p:nvSpPr>
            <p:cNvPr id="231" name="Google Shape;231;p10"/>
            <p:cNvSpPr txBox="1"/>
            <p:nvPr/>
          </p:nvSpPr>
          <p:spPr>
            <a:xfrm>
              <a:off x="4047576" y="2740196"/>
              <a:ext cx="1853098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Ungrib.exe </a:t>
              </a:r>
              <a:endParaRPr/>
            </a:p>
          </p:txBody>
        </p:sp>
        <p:sp>
          <p:nvSpPr>
            <p:cNvPr id="232" name="Google Shape;232;p10"/>
            <p:cNvSpPr txBox="1"/>
            <p:nvPr/>
          </p:nvSpPr>
          <p:spPr>
            <a:xfrm>
              <a:off x="6868133" y="1739623"/>
              <a:ext cx="1542080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 Run</a:t>
              </a:r>
              <a:endParaRPr/>
            </a:p>
          </p:txBody>
        </p:sp>
        <p:sp>
          <p:nvSpPr>
            <p:cNvPr id="233" name="Google Shape;233;p10"/>
            <p:cNvSpPr txBox="1"/>
            <p:nvPr/>
          </p:nvSpPr>
          <p:spPr>
            <a:xfrm>
              <a:off x="6531206" y="5837532"/>
              <a:ext cx="2155593" cy="523220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Output to ADCIRC/WAVEWATCH</a:t>
              </a:r>
              <a:endParaRPr/>
            </a:p>
          </p:txBody>
        </p:sp>
        <p:sp>
          <p:nvSpPr>
            <p:cNvPr id="234" name="Google Shape;234;p10"/>
            <p:cNvSpPr txBox="1"/>
            <p:nvPr/>
          </p:nvSpPr>
          <p:spPr>
            <a:xfrm>
              <a:off x="7088422" y="5273890"/>
              <a:ext cx="1425463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CWWED </a:t>
              </a:r>
              <a:endParaRPr/>
            </a:p>
          </p:txBody>
        </p:sp>
        <p:sp>
          <p:nvSpPr>
            <p:cNvPr id="235" name="Google Shape;235;p10"/>
            <p:cNvSpPr txBox="1"/>
            <p:nvPr/>
          </p:nvSpPr>
          <p:spPr>
            <a:xfrm>
              <a:off x="1010782" y="5975406"/>
              <a:ext cx="1921941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NCEP Data Tank</a:t>
              </a:r>
              <a:endParaRPr/>
            </a:p>
          </p:txBody>
        </p:sp>
        <p:sp>
          <p:nvSpPr>
            <p:cNvPr id="236" name="Google Shape;236;p10"/>
            <p:cNvSpPr txBox="1"/>
            <p:nvPr/>
          </p:nvSpPr>
          <p:spPr>
            <a:xfrm>
              <a:off x="997823" y="5328976"/>
              <a:ext cx="1530717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CWWED</a:t>
              </a:r>
              <a:endParaRPr/>
            </a:p>
          </p:txBody>
        </p:sp>
        <p:pic>
          <p:nvPicPr>
            <p:cNvPr descr="Screen Shot 2020-06-19 at 11.18.50 AM.png" id="237" name="Google Shape;237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33299" y="4405547"/>
              <a:ext cx="965200" cy="520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8" name="Google Shape;238;p10"/>
            <p:cNvCxnSpPr>
              <a:endCxn id="237" idx="1"/>
            </p:cNvCxnSpPr>
            <p:nvPr/>
          </p:nvCxnSpPr>
          <p:spPr>
            <a:xfrm>
              <a:off x="3252599" y="4664397"/>
              <a:ext cx="2180700" cy="1500"/>
            </a:xfrm>
            <a:prstGeom prst="straightConnector1">
              <a:avLst/>
            </a:prstGeom>
            <a:noFill/>
            <a:ln cap="flat" cmpd="sng" w="57150">
              <a:solidFill>
                <a:srgbClr val="2C70FF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" name="Google Shape;239;p10"/>
            <p:cNvCxnSpPr/>
            <p:nvPr/>
          </p:nvCxnSpPr>
          <p:spPr>
            <a:xfrm rot="-5400000">
              <a:off x="1012422" y="5097361"/>
              <a:ext cx="463230" cy="1588"/>
            </a:xfrm>
            <a:prstGeom prst="straightConnector1">
              <a:avLst/>
            </a:prstGeom>
            <a:noFill/>
            <a:ln cap="flat" cmpd="sng" w="12700">
              <a:solidFill>
                <a:srgbClr val="800000"/>
              </a:solidFill>
              <a:prstDash val="dash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40" name="Google Shape;240;p10"/>
            <p:cNvCxnSpPr/>
            <p:nvPr/>
          </p:nvCxnSpPr>
          <p:spPr>
            <a:xfrm rot="-5400000">
              <a:off x="2132756" y="5437075"/>
              <a:ext cx="1049159" cy="1588"/>
            </a:xfrm>
            <a:prstGeom prst="straightConnector1">
              <a:avLst/>
            </a:prstGeom>
            <a:noFill/>
            <a:ln cap="flat" cmpd="sng" w="12700">
              <a:solidFill>
                <a:srgbClr val="800000"/>
              </a:solidFill>
              <a:prstDash val="dash"/>
              <a:miter lim="800000"/>
              <a:headEnd len="sm" w="sm" type="none"/>
              <a:tailEnd len="med" w="med" type="stealth"/>
            </a:ln>
          </p:spPr>
        </p:cxnSp>
        <p:sp>
          <p:nvSpPr>
            <p:cNvPr id="241" name="Google Shape;241;p10"/>
            <p:cNvSpPr txBox="1"/>
            <p:nvPr/>
          </p:nvSpPr>
          <p:spPr>
            <a:xfrm>
              <a:off x="4062801" y="2225517"/>
              <a:ext cx="1853098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Geogrid.exe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0"/>
            <p:cNvSpPr txBox="1"/>
            <p:nvPr/>
          </p:nvSpPr>
          <p:spPr>
            <a:xfrm>
              <a:off x="4027499" y="3276931"/>
              <a:ext cx="1853098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Metgrid.exe </a:t>
              </a:r>
              <a:endParaRPr/>
            </a:p>
          </p:txBody>
        </p:sp>
        <p:cxnSp>
          <p:nvCxnSpPr>
            <p:cNvPr id="243" name="Google Shape;243;p10"/>
            <p:cNvCxnSpPr>
              <a:endCxn id="231" idx="1"/>
            </p:cNvCxnSpPr>
            <p:nvPr/>
          </p:nvCxnSpPr>
          <p:spPr>
            <a:xfrm flipH="1" rot="10800000">
              <a:off x="2820276" y="2894085"/>
              <a:ext cx="1227300" cy="474900"/>
            </a:xfrm>
            <a:prstGeom prst="straightConnector1">
              <a:avLst/>
            </a:prstGeom>
            <a:noFill/>
            <a:ln cap="flat" cmpd="sng" w="12700">
              <a:solidFill>
                <a:srgbClr val="800000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44" name="Google Shape;244;p10"/>
            <p:cNvCxnSpPr/>
            <p:nvPr/>
          </p:nvCxnSpPr>
          <p:spPr>
            <a:xfrm>
              <a:off x="2932723" y="2355761"/>
              <a:ext cx="1112939" cy="1588"/>
            </a:xfrm>
            <a:prstGeom prst="straightConnector1">
              <a:avLst/>
            </a:prstGeom>
            <a:noFill/>
            <a:ln cap="flat" cmpd="sng" w="12700">
              <a:solidFill>
                <a:srgbClr val="800000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45" name="Google Shape;245;p10"/>
            <p:cNvCxnSpPr/>
            <p:nvPr/>
          </p:nvCxnSpPr>
          <p:spPr>
            <a:xfrm rot="5400000">
              <a:off x="6367136" y="5375409"/>
              <a:ext cx="924243" cy="2"/>
            </a:xfrm>
            <a:prstGeom prst="straightConnector1">
              <a:avLst/>
            </a:prstGeom>
            <a:noFill/>
            <a:ln cap="flat" cmpd="sng" w="12700">
              <a:solidFill>
                <a:srgbClr val="800000"/>
              </a:solidFill>
              <a:prstDash val="dash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46" name="Google Shape;246;p10"/>
            <p:cNvCxnSpPr/>
            <p:nvPr/>
          </p:nvCxnSpPr>
          <p:spPr>
            <a:xfrm rot="5400000">
              <a:off x="7842501" y="5096529"/>
              <a:ext cx="408146" cy="1588"/>
            </a:xfrm>
            <a:prstGeom prst="straightConnector1">
              <a:avLst/>
            </a:prstGeom>
            <a:noFill/>
            <a:ln cap="flat" cmpd="sng" w="12700">
              <a:solidFill>
                <a:srgbClr val="800000"/>
              </a:solidFill>
              <a:prstDash val="dash"/>
              <a:miter lim="800000"/>
              <a:headEnd len="sm" w="sm" type="none"/>
              <a:tailEnd len="med" w="med" type="stealth"/>
            </a:ln>
          </p:spPr>
        </p:cxnSp>
      </p:grpSp>
      <p:cxnSp>
        <p:nvCxnSpPr>
          <p:cNvPr id="247" name="Google Shape;247;p10"/>
          <p:cNvCxnSpPr/>
          <p:nvPr/>
        </p:nvCxnSpPr>
        <p:spPr>
          <a:xfrm>
            <a:off x="3283088" y="2731183"/>
            <a:ext cx="1112939" cy="1588"/>
          </a:xfrm>
          <a:prstGeom prst="straightConnector1">
            <a:avLst/>
          </a:prstGeom>
          <a:noFill/>
          <a:ln cap="flat" cmpd="sng" w="12700">
            <a:solidFill>
              <a:srgbClr val="8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48" name="Google Shape;248;p10"/>
          <p:cNvSpPr/>
          <p:nvPr/>
        </p:nvSpPr>
        <p:spPr>
          <a:xfrm>
            <a:off x="9816045" y="1457286"/>
            <a:ext cx="1890350" cy="2176876"/>
          </a:xfrm>
          <a:prstGeom prst="snip1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ADCIRC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INUNDATION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1-D Data Regriding on to WRF Grid using Interpolation method using ESMF_Regrid </a:t>
            </a:r>
            <a:endParaRPr/>
          </a:p>
        </p:txBody>
      </p:sp>
      <p:pic>
        <p:nvPicPr>
          <p:cNvPr descr="Screen Shot 2020-06-19 at 11.18.50 AM.png" id="249" name="Google Shape;24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015572" y="2333496"/>
            <a:ext cx="748781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0"/>
          <p:cNvSpPr/>
          <p:nvPr/>
        </p:nvSpPr>
        <p:spPr>
          <a:xfrm>
            <a:off x="868519" y="1097280"/>
            <a:ext cx="5966861" cy="27940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1227604" y="1123826"/>
            <a:ext cx="19672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Shell Scripting Module</a:t>
            </a:r>
            <a:endParaRPr/>
          </a:p>
        </p:txBody>
      </p:sp>
      <p:sp>
        <p:nvSpPr>
          <p:cNvPr id="252" name="Google Shape;252;p10"/>
          <p:cNvSpPr/>
          <p:nvPr/>
        </p:nvSpPr>
        <p:spPr>
          <a:xfrm>
            <a:off x="7194464" y="1097280"/>
            <a:ext cx="4563623" cy="2766535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0"/>
          <p:cNvSpPr txBox="1"/>
          <p:nvPr/>
        </p:nvSpPr>
        <p:spPr>
          <a:xfrm>
            <a:off x="8077200" y="1149509"/>
            <a:ext cx="362919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Shell scripting( Update inundation hourly) </a:t>
            </a:r>
            <a:endParaRPr/>
          </a:p>
        </p:txBody>
      </p:sp>
      <p:cxnSp>
        <p:nvCxnSpPr>
          <p:cNvPr id="254" name="Google Shape;254;p10"/>
          <p:cNvCxnSpPr/>
          <p:nvPr/>
        </p:nvCxnSpPr>
        <p:spPr>
          <a:xfrm>
            <a:off x="5323114" y="1909533"/>
            <a:ext cx="0" cy="11014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5" name="Google Shape;255;p10"/>
          <p:cNvCxnSpPr/>
          <p:nvPr/>
        </p:nvCxnSpPr>
        <p:spPr>
          <a:xfrm>
            <a:off x="5323114" y="2431821"/>
            <a:ext cx="0" cy="14140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6" name="Google Shape;256;p10"/>
          <p:cNvCxnSpPr/>
          <p:nvPr/>
        </p:nvCxnSpPr>
        <p:spPr>
          <a:xfrm>
            <a:off x="5323114" y="2894837"/>
            <a:ext cx="0" cy="18831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7" name="Google Shape;257;p10"/>
          <p:cNvCxnSpPr>
            <a:stCxn id="242" idx="3"/>
          </p:cNvCxnSpPr>
          <p:nvPr/>
        </p:nvCxnSpPr>
        <p:spPr>
          <a:xfrm flipH="1" rot="10800000">
            <a:off x="6317478" y="1909518"/>
            <a:ext cx="841200" cy="1358400"/>
          </a:xfrm>
          <a:prstGeom prst="straightConnector1">
            <a:avLst/>
          </a:prstGeom>
          <a:noFill/>
          <a:ln cap="flat" cmpd="sng" w="12700">
            <a:solidFill>
              <a:srgbClr val="800000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" name="Google Shape;262;p11"/>
          <p:cNvGraphicFramePr/>
          <p:nvPr/>
        </p:nvGraphicFramePr>
        <p:xfrm>
          <a:off x="636814" y="15009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{254F0A9C-EA15-4937-AD36-0F2AF2E8E579}</a:tableStyleId>
              </a:tblPr>
              <a:tblGrid>
                <a:gridCol w="2334125"/>
                <a:gridCol w="2379650"/>
                <a:gridCol w="1851400"/>
                <a:gridCol w="3687200"/>
                <a:gridCol w="393875"/>
              </a:tblGrid>
              <a:tr h="273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Simulation type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PBL treatment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dx, dy (meters)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Grid Points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60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lang="en-US" sz="2000" u="none" cap="none" strike="noStrike"/>
                        <a:t>D1-mesoscale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lang="en-US" sz="2000" u="none" cap="none" strike="noStrike"/>
                        <a:t>YSU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lang="en-US" sz="2000" u="none" cap="none" strike="noStrike"/>
                        <a:t>400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lang="en-US" sz="2000" u="none" cap="none" strike="noStrike"/>
                        <a:t>702 x 618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t/>
                      </a:r>
                      <a:endParaRPr b="1" sz="2000" u="none" cap="none" strike="noStrike"/>
                    </a:p>
                  </a:txBody>
                  <a:tcPr marT="45725" marB="45725" marR="91450" marL="91450"/>
                </a:tc>
              </a:tr>
              <a:tr h="260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lang="en-US" sz="2000" u="none" cap="none" strike="noStrike"/>
                        <a:t>D2- microscale 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lang="en-US" sz="2000" u="none" cap="none" strike="noStrike"/>
                        <a:t>LES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lang="en-US" sz="2000" u="none" cap="none" strike="noStrike"/>
                        <a:t>90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lang="en-US" sz="2000" u="none" cap="none" strike="noStrike"/>
                        <a:t>889 x 850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t/>
                      </a:r>
                      <a:endParaRPr b="1" sz="2000" u="none" cap="none" strike="noStrike"/>
                    </a:p>
                  </a:txBody>
                  <a:tcPr marT="45725" marB="45725" marR="91450" marL="91450"/>
                </a:tc>
              </a:tr>
              <a:tr h="260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lang="en-US" sz="2000" u="none" cap="none" strike="noStrike"/>
                        <a:t>D3-microscale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lang="en-US" sz="2000" u="none" cap="none" strike="noStrike"/>
                        <a:t>LES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lang="en-US" sz="2000" u="none" cap="none" strike="noStrike"/>
                        <a:t>30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lang="en-US" sz="2000" u="none" cap="none" strike="noStrike"/>
                        <a:t>1165 x 1113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t/>
                      </a:r>
                      <a:endParaRPr b="1" sz="20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63" name="Google Shape;263;p11"/>
          <p:cNvSpPr/>
          <p:nvPr/>
        </p:nvSpPr>
        <p:spPr>
          <a:xfrm>
            <a:off x="2009607" y="216685"/>
            <a:ext cx="7506210" cy="104337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Downscaling Nested Domains WRF-LES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(10-30 meter) For Hurricane Florence 2018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5" name="Google Shape;26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560" y="3388774"/>
            <a:ext cx="3666799" cy="309366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1"/>
          <p:cNvSpPr/>
          <p:nvPr/>
        </p:nvSpPr>
        <p:spPr>
          <a:xfrm>
            <a:off x="1798321" y="3749040"/>
            <a:ext cx="2204720" cy="2052320"/>
          </a:xfrm>
          <a:prstGeom prst="rect">
            <a:avLst/>
          </a:prstGeom>
          <a:noFill/>
          <a:ln cap="flat" cmpd="sng" w="412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4730" y="3497943"/>
            <a:ext cx="3395877" cy="298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11"/>
          <p:cNvCxnSpPr/>
          <p:nvPr/>
        </p:nvCxnSpPr>
        <p:spPr>
          <a:xfrm flipH="1" rot="10800000">
            <a:off x="4003041" y="3586480"/>
            <a:ext cx="821689" cy="16256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9" name="Google Shape;269;p11"/>
          <p:cNvCxnSpPr/>
          <p:nvPr/>
        </p:nvCxnSpPr>
        <p:spPr>
          <a:xfrm>
            <a:off x="4003041" y="5801360"/>
            <a:ext cx="904239" cy="55499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0" name="Google Shape;270;p11"/>
          <p:cNvSpPr/>
          <p:nvPr/>
        </p:nvSpPr>
        <p:spPr>
          <a:xfrm>
            <a:off x="5762712" y="4368800"/>
            <a:ext cx="1207048" cy="112776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37600" y="3458505"/>
            <a:ext cx="3056590" cy="299636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1"/>
          <p:cNvSpPr/>
          <p:nvPr/>
        </p:nvSpPr>
        <p:spPr>
          <a:xfrm>
            <a:off x="6096996" y="4688840"/>
            <a:ext cx="538480" cy="48768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3" name="Google Shape;273;p11"/>
          <p:cNvCxnSpPr/>
          <p:nvPr/>
        </p:nvCxnSpPr>
        <p:spPr>
          <a:xfrm flipH="1" rot="10800000">
            <a:off x="6665064" y="3497943"/>
            <a:ext cx="2153816" cy="1177509"/>
          </a:xfrm>
          <a:prstGeom prst="straightConnector1">
            <a:avLst/>
          </a:prstGeom>
          <a:noFill/>
          <a:ln cap="flat" cmpd="sng" w="25400">
            <a:solidFill>
              <a:srgbClr val="FFD96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4" name="Google Shape;274;p11"/>
          <p:cNvCxnSpPr/>
          <p:nvPr/>
        </p:nvCxnSpPr>
        <p:spPr>
          <a:xfrm>
            <a:off x="6645688" y="5176521"/>
            <a:ext cx="2164406" cy="1190896"/>
          </a:xfrm>
          <a:prstGeom prst="straightConnector1">
            <a:avLst/>
          </a:prstGeom>
          <a:noFill/>
          <a:ln cap="flat" cmpd="sng" w="25400">
            <a:solidFill>
              <a:srgbClr val="FFD96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5" name="Google Shape;275;p11"/>
          <p:cNvSpPr txBox="1"/>
          <p:nvPr/>
        </p:nvSpPr>
        <p:spPr>
          <a:xfrm>
            <a:off x="5171440" y="3291840"/>
            <a:ext cx="70243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DOM1</a:t>
            </a:r>
            <a:endParaRPr/>
          </a:p>
        </p:txBody>
      </p:sp>
      <p:sp>
        <p:nvSpPr>
          <p:cNvPr id="276" name="Google Shape;276;p11"/>
          <p:cNvSpPr txBox="1"/>
          <p:nvPr/>
        </p:nvSpPr>
        <p:spPr>
          <a:xfrm>
            <a:off x="5704132" y="4124123"/>
            <a:ext cx="70243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DOM2</a:t>
            </a:r>
            <a:endParaRPr/>
          </a:p>
        </p:txBody>
      </p:sp>
      <p:sp>
        <p:nvSpPr>
          <p:cNvPr id="277" name="Google Shape;277;p11"/>
          <p:cNvSpPr txBox="1"/>
          <p:nvPr/>
        </p:nvSpPr>
        <p:spPr>
          <a:xfrm>
            <a:off x="5974676" y="4484114"/>
            <a:ext cx="70243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DOM3</a:t>
            </a:r>
            <a:endParaRPr/>
          </a:p>
        </p:txBody>
      </p:sp>
      <p:sp>
        <p:nvSpPr>
          <p:cNvPr id="278" name="Google Shape;278;p11"/>
          <p:cNvSpPr txBox="1"/>
          <p:nvPr/>
        </p:nvSpPr>
        <p:spPr>
          <a:xfrm>
            <a:off x="8822032" y="3212670"/>
            <a:ext cx="15760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DOM3 (30 meter)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12"/>
          <p:cNvSpPr txBox="1"/>
          <p:nvPr/>
        </p:nvSpPr>
        <p:spPr>
          <a:xfrm>
            <a:off x="4530946" y="94218"/>
            <a:ext cx="37625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 3 ( 30 meters Resolution)</a:t>
            </a:r>
            <a:endParaRPr/>
          </a:p>
        </p:txBody>
      </p:sp>
      <p:pic>
        <p:nvPicPr>
          <p:cNvPr id="285" name="Google Shape;2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5310"/>
            <a:ext cx="6069330" cy="606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2230" y="783590"/>
            <a:ext cx="5194300" cy="51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13"/>
          <p:cNvSpPr txBox="1"/>
          <p:nvPr/>
        </p:nvSpPr>
        <p:spPr>
          <a:xfrm>
            <a:off x="2052256" y="190481"/>
            <a:ext cx="784868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DUAL RADAR DOPPLER DATA -  FLORENCE 2018 case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 Speed dataset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3"/>
          <p:cNvSpPr txBox="1"/>
          <p:nvPr/>
        </p:nvSpPr>
        <p:spPr>
          <a:xfrm>
            <a:off x="995680" y="1144588"/>
            <a:ext cx="1035812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Dual-Doppler analyses for the landfall of Hurricane Florence observed by the Shared Mobile Atmospheric Research and Teaching Radar 3 (SR3) and the WSR-88D near Wilmington, NC (KLTX). </a:t>
            </a:r>
            <a:endParaRPr/>
          </a:p>
        </p:txBody>
      </p:sp>
      <p:sp>
        <p:nvSpPr>
          <p:cNvPr id="294" name="Google Shape;294;p13"/>
          <p:cNvSpPr txBox="1"/>
          <p:nvPr/>
        </p:nvSpPr>
        <p:spPr>
          <a:xfrm>
            <a:off x="556053" y="1833251"/>
            <a:ext cx="10688595" cy="403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netcdf DDA_0904_1.0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NX = 200 ; (in km)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NY = 175 ; (Km)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NZ = 20 ; (m)      500, 1000, 1500, 2000, 2500, …., 10000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double X(NX) 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double Y(NY) 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double Z(NZ) 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double U(NX, NY, NZ) ;  east-west U wind (m/s)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double V(NX, NY, NZ) ; north-south V wind *m/s)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double W(NX, NY, NZ) ; vertical wind (m/s)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double CVG(NX, NY, NZ) ;  Coverage array (1 – good data; 0 – bad data)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double CVG2(NX, NY, NZ) ; extra coverage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double MAXDBZ(NX, NY, NZ) ; Max reflectivity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  <p:sp>
        <p:nvSpPr>
          <p:cNvPr id="295" name="Google Shape;295;p13"/>
          <p:cNvSpPr/>
          <p:nvPr/>
        </p:nvSpPr>
        <p:spPr>
          <a:xfrm>
            <a:off x="-595184" y="5705812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795847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If we want records of 10m wind speed with 90% accuracy, we should not compare model output with estimations of 10m wind speeds - the estimations of 10m wind speed based on radar data might not even be 90% accurate to the actual 10m wind speed (powell et al 2009)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1" name="Google Shape;30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560" y="2224710"/>
            <a:ext cx="3975115" cy="299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7675" y="2224710"/>
            <a:ext cx="4020805" cy="303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0400" y="2224710"/>
            <a:ext cx="3982720" cy="300547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4"/>
          <p:cNvSpPr txBox="1"/>
          <p:nvPr/>
        </p:nvSpPr>
        <p:spPr>
          <a:xfrm>
            <a:off x="2081900" y="178494"/>
            <a:ext cx="813235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Dual Doppler Radar Wind speed at different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height and coverage area</a:t>
            </a:r>
            <a:endParaRPr/>
          </a:p>
        </p:txBody>
      </p:sp>
      <p:sp>
        <p:nvSpPr>
          <p:cNvPr id="305" name="Google Shape;305;p14"/>
          <p:cNvSpPr txBox="1"/>
          <p:nvPr/>
        </p:nvSpPr>
        <p:spPr>
          <a:xfrm>
            <a:off x="3931920" y="1370879"/>
            <a:ext cx="40190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0904 UTC 14 Sep 2018 (at Landfall)  </a:t>
            </a:r>
            <a:endParaRPr/>
          </a:p>
        </p:txBody>
      </p:sp>
      <p:sp>
        <p:nvSpPr>
          <p:cNvPr id="306" name="Google Shape;306;p14"/>
          <p:cNvSpPr txBox="1"/>
          <p:nvPr/>
        </p:nvSpPr>
        <p:spPr>
          <a:xfrm>
            <a:off x="1879600" y="1910080"/>
            <a:ext cx="6319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500m</a:t>
            </a:r>
            <a:endParaRPr/>
          </a:p>
        </p:txBody>
      </p:sp>
      <p:sp>
        <p:nvSpPr>
          <p:cNvPr id="307" name="Google Shape;307;p14"/>
          <p:cNvSpPr txBox="1"/>
          <p:nvPr/>
        </p:nvSpPr>
        <p:spPr>
          <a:xfrm>
            <a:off x="5941444" y="1916933"/>
            <a:ext cx="78098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 m</a:t>
            </a:r>
            <a:endParaRPr/>
          </a:p>
        </p:txBody>
      </p:sp>
      <p:sp>
        <p:nvSpPr>
          <p:cNvPr id="308" name="Google Shape;308;p14"/>
          <p:cNvSpPr txBox="1"/>
          <p:nvPr/>
        </p:nvSpPr>
        <p:spPr>
          <a:xfrm>
            <a:off x="10139680" y="1910080"/>
            <a:ext cx="78098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2000 m</a:t>
            </a:r>
            <a:endParaRPr/>
          </a:p>
        </p:txBody>
      </p:sp>
      <p:sp>
        <p:nvSpPr>
          <p:cNvPr id="309" name="Google Shape;309;p14"/>
          <p:cNvSpPr txBox="1"/>
          <p:nvPr/>
        </p:nvSpPr>
        <p:spPr>
          <a:xfrm>
            <a:off x="538480" y="5598160"/>
            <a:ext cx="81435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After adding  Lat and Lon with this data we can create map coastlines.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"/>
          <p:cNvSpPr txBox="1"/>
          <p:nvPr>
            <p:ph type="title"/>
          </p:nvPr>
        </p:nvSpPr>
        <p:spPr>
          <a:xfrm>
            <a:off x="405440" y="1690646"/>
            <a:ext cx="11360800" cy="32369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RADAR REFLECTIVITY COMPARISON </a:t>
            </a:r>
            <a:br>
              <a:rPr lang="en-US"/>
            </a:br>
            <a:r>
              <a:rPr lang="en-US"/>
              <a:t>OBSERVED RADAR &amp; </a:t>
            </a:r>
            <a:br>
              <a:rPr lang="en-US"/>
            </a:br>
            <a:r>
              <a:rPr lang="en-US"/>
              <a:t>HWRF AND Downscaled LES</a:t>
            </a:r>
            <a:br>
              <a:rPr lang="en-US"/>
            </a:br>
            <a:endParaRPr/>
          </a:p>
        </p:txBody>
      </p:sp>
      <p:sp>
        <p:nvSpPr>
          <p:cNvPr id="315" name="Google Shape;315;p15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1" name="Google Shape;32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2879" y="1739355"/>
            <a:ext cx="3978728" cy="307648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6"/>
          <p:cNvSpPr txBox="1"/>
          <p:nvPr/>
        </p:nvSpPr>
        <p:spPr>
          <a:xfrm>
            <a:off x="741680" y="368763"/>
            <a:ext cx="1002792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RADAR REFLECTIVITY COMPARISON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HWRF, OBSERVED RADAR, LES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06 UTC 14 Sep 2018</a:t>
            </a:r>
            <a:endParaRPr/>
          </a:p>
        </p:txBody>
      </p:sp>
      <p:pic>
        <p:nvPicPr>
          <p:cNvPr id="323" name="Google Shape;32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1120" y="1605358"/>
            <a:ext cx="3855076" cy="368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19673" y="1503680"/>
            <a:ext cx="4125053" cy="415544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6"/>
          <p:cNvSpPr txBox="1"/>
          <p:nvPr/>
        </p:nvSpPr>
        <p:spPr>
          <a:xfrm>
            <a:off x="1320800" y="5326339"/>
            <a:ext cx="95571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HWRF</a:t>
            </a:r>
            <a:endParaRPr/>
          </a:p>
        </p:txBody>
      </p:sp>
      <p:sp>
        <p:nvSpPr>
          <p:cNvPr id="326" name="Google Shape;326;p16"/>
          <p:cNvSpPr txBox="1"/>
          <p:nvPr/>
        </p:nvSpPr>
        <p:spPr>
          <a:xfrm>
            <a:off x="5354310" y="5293360"/>
            <a:ext cx="108555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RADAR</a:t>
            </a:r>
            <a:endParaRPr/>
          </a:p>
        </p:txBody>
      </p:sp>
      <p:sp>
        <p:nvSpPr>
          <p:cNvPr id="327" name="Google Shape;327;p16"/>
          <p:cNvSpPr txBox="1"/>
          <p:nvPr/>
        </p:nvSpPr>
        <p:spPr>
          <a:xfrm>
            <a:off x="9982199" y="5553729"/>
            <a:ext cx="6703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3" name="Google Shape;3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9690" y="213360"/>
            <a:ext cx="3223566" cy="332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9523" y="3408639"/>
            <a:ext cx="3300334" cy="342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09857" y="3408639"/>
            <a:ext cx="3352800" cy="355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0773" y="213360"/>
            <a:ext cx="5187414" cy="351536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7"/>
          <p:cNvSpPr txBox="1"/>
          <p:nvPr/>
        </p:nvSpPr>
        <p:spPr>
          <a:xfrm>
            <a:off x="570558" y="4584292"/>
            <a:ext cx="446784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RADAR REFLECTIVITY COMPARISON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NWS RADAR WITH LES SIMULATED REFLECTIVITY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0930 UTC 14 Sep 2018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(at Landfall)</a:t>
            </a:r>
            <a:endParaRPr/>
          </a:p>
        </p:txBody>
      </p:sp>
      <p:sp>
        <p:nvSpPr>
          <p:cNvPr id="338" name="Google Shape;338;p17"/>
          <p:cNvSpPr txBox="1"/>
          <p:nvPr/>
        </p:nvSpPr>
        <p:spPr>
          <a:xfrm>
            <a:off x="10186257" y="802640"/>
            <a:ext cx="11592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D01 – 400m</a:t>
            </a:r>
            <a:endParaRPr/>
          </a:p>
        </p:txBody>
      </p:sp>
      <p:sp>
        <p:nvSpPr>
          <p:cNvPr id="339" name="Google Shape;339;p17"/>
          <p:cNvSpPr txBox="1"/>
          <p:nvPr/>
        </p:nvSpPr>
        <p:spPr>
          <a:xfrm>
            <a:off x="6413246" y="3284530"/>
            <a:ext cx="10599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D02 – 90m</a:t>
            </a:r>
            <a:endParaRPr/>
          </a:p>
        </p:txBody>
      </p:sp>
      <p:sp>
        <p:nvSpPr>
          <p:cNvPr id="340" name="Google Shape;340;p17"/>
          <p:cNvSpPr txBox="1"/>
          <p:nvPr/>
        </p:nvSpPr>
        <p:spPr>
          <a:xfrm>
            <a:off x="10005176" y="3284529"/>
            <a:ext cx="10599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D03 – 30m</a:t>
            </a:r>
            <a:endParaRPr/>
          </a:p>
        </p:txBody>
      </p:sp>
      <p:sp>
        <p:nvSpPr>
          <p:cNvPr id="341" name="Google Shape;341;p17"/>
          <p:cNvSpPr txBox="1"/>
          <p:nvPr/>
        </p:nvSpPr>
        <p:spPr>
          <a:xfrm>
            <a:off x="1727199" y="3694840"/>
            <a:ext cx="21499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NWS RADAR 0930 UTC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8"/>
          <p:cNvSpPr txBox="1"/>
          <p:nvPr>
            <p:ph type="title"/>
          </p:nvPr>
        </p:nvSpPr>
        <p:spPr>
          <a:xfrm>
            <a:off x="405440" y="1690646"/>
            <a:ext cx="11360800" cy="32369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VALIDATION OVER STATIONS</a:t>
            </a:r>
            <a:br>
              <a:rPr lang="en-US"/>
            </a:br>
            <a:br>
              <a:rPr lang="en-US"/>
            </a:br>
            <a:r>
              <a:rPr lang="en-US" sz="3600"/>
              <a:t>Wind Speed, Wind Gust, Wind Direction, Surface Pressure</a:t>
            </a:r>
            <a:br>
              <a:rPr lang="en-US" sz="3600"/>
            </a:br>
            <a:r>
              <a:rPr lang="en-US" sz="3600"/>
              <a:t>&amp;</a:t>
            </a:r>
            <a:br>
              <a:rPr lang="en-US" sz="3600"/>
            </a:br>
            <a:r>
              <a:rPr lang="en-US" sz="3600"/>
              <a:t>TTEST (WIND SPEED) Scatter 90% accuracy</a:t>
            </a:r>
            <a:br>
              <a:rPr lang="en-US" sz="3600"/>
            </a:br>
            <a:endParaRPr sz="3600"/>
          </a:p>
        </p:txBody>
      </p:sp>
      <p:sp>
        <p:nvSpPr>
          <p:cNvPr id="347" name="Google Shape;347;p18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3" name="Google Shape;35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73983"/>
            <a:ext cx="3578015" cy="253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2880" y="212485"/>
            <a:ext cx="8116369" cy="61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9"/>
          <p:cNvSpPr txBox="1"/>
          <p:nvPr/>
        </p:nvSpPr>
        <p:spPr>
          <a:xfrm>
            <a:off x="4286784" y="6356350"/>
            <a:ext cx="75285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Wrightsville Beach, NC  :  Station: 8658163</a:t>
            </a:r>
            <a:endParaRPr/>
          </a:p>
        </p:txBody>
      </p:sp>
      <p:cxnSp>
        <p:nvCxnSpPr>
          <p:cNvPr id="356" name="Google Shape;356;p19"/>
          <p:cNvCxnSpPr/>
          <p:nvPr/>
        </p:nvCxnSpPr>
        <p:spPr>
          <a:xfrm>
            <a:off x="1899920" y="1148080"/>
            <a:ext cx="2194560" cy="1808480"/>
          </a:xfrm>
          <a:prstGeom prst="straightConnector1">
            <a:avLst/>
          </a:prstGeom>
          <a:noFill/>
          <a:ln cap="flat" cmpd="sng" w="730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57" name="Google Shape;35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720502"/>
            <a:ext cx="3571724" cy="363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103" name="Google Shape;10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Coastal-Act project overview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Wind Downscaling modeling framework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Implementation of High-Resolution datasets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Storm surge or inundation data integration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Hurricane Florence (2018)-Analysis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Conclusions</a:t>
            </a:r>
            <a:endParaRPr/>
          </a:p>
        </p:txBody>
      </p:sp>
      <p:sp>
        <p:nvSpPr>
          <p:cNvPr id="104" name="Google Shape;10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63" name="Google Shape;363;p20"/>
          <p:cNvGraphicFramePr/>
          <p:nvPr/>
        </p:nvGraphicFramePr>
        <p:xfrm>
          <a:off x="5902960" y="105494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{254F0A9C-EA15-4937-AD36-0F2AF2E8E579}</a:tableStyleId>
              </a:tblPr>
              <a:tblGrid>
                <a:gridCol w="3891275"/>
                <a:gridCol w="1960875"/>
              </a:tblGrid>
              <a:tr h="698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Station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90% Accuracy 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98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8656483, Beaufort, NC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86%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98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CLKN7 Cape Lookout, NC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92%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775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8658163, Wrightsville Beach, NC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93%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98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41038, Offshore Buoy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99%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98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41013 Buoy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92%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98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KILM (Wilington Int Airport)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88%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98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F0000"/>
                          </a:solidFill>
                        </a:rPr>
                        <a:t>Average over stations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F0000"/>
                          </a:solidFill>
                        </a:rPr>
                        <a:t>91.6%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364" name="Google Shape;36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" y="1224280"/>
            <a:ext cx="5588000" cy="396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20"/>
          <p:cNvCxnSpPr/>
          <p:nvPr/>
        </p:nvCxnSpPr>
        <p:spPr>
          <a:xfrm>
            <a:off x="1838960" y="2661920"/>
            <a:ext cx="4226560" cy="7620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6" name="Google Shape;366;p20"/>
          <p:cNvCxnSpPr/>
          <p:nvPr/>
        </p:nvCxnSpPr>
        <p:spPr>
          <a:xfrm>
            <a:off x="1991360" y="2814320"/>
            <a:ext cx="4145280" cy="1529081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7" name="Google Shape;367;p20"/>
          <p:cNvCxnSpPr/>
          <p:nvPr/>
        </p:nvCxnSpPr>
        <p:spPr>
          <a:xfrm>
            <a:off x="4043680" y="1432560"/>
            <a:ext cx="2174240" cy="5080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8" name="Google Shape;368;p20"/>
          <p:cNvCxnSpPr/>
          <p:nvPr/>
        </p:nvCxnSpPr>
        <p:spPr>
          <a:xfrm>
            <a:off x="4348480" y="1640840"/>
            <a:ext cx="1869440" cy="117348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9" name="Google Shape;369;p20"/>
          <p:cNvCxnSpPr/>
          <p:nvPr/>
        </p:nvCxnSpPr>
        <p:spPr>
          <a:xfrm>
            <a:off x="1899920" y="4450081"/>
            <a:ext cx="4653280" cy="629919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1"/>
          <p:cNvSpPr txBox="1"/>
          <p:nvPr/>
        </p:nvSpPr>
        <p:spPr>
          <a:xfrm>
            <a:off x="254831" y="584775"/>
            <a:ext cx="11937169" cy="341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Developed a Wind downscaling framework using HWRF/URMA &amp; Storm surge inundation data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High-resolution Land use (30m) and topography (10m) data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Urban physics included to address coastal cities urban effects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Hurricane Ike (2008), Irma (2017), (Sandy (2012) 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Hurricane Florence (2018) case presented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Storms: Lane (2018) &amp;  Michael (2018)- 10 storms in total must be evaluated.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90% validation &amp; CONOPS development (ongoing)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90% accuracy is challenging and LES model results are very sensitive to initial and boundary conditions. Forcing fields must be accuracte enough to get 90% accuracy in LES outputs.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1"/>
          <p:cNvSpPr txBox="1"/>
          <p:nvPr/>
        </p:nvSpPr>
        <p:spPr>
          <a:xfrm>
            <a:off x="415469" y="4362265"/>
            <a:ext cx="10583056" cy="1815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considerations include: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Refine wind downscaling component if needed.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 with national water model.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coupling wave/surge in the LES step: desirable? feasible?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1"/>
          <p:cNvSpPr txBox="1"/>
          <p:nvPr/>
        </p:nvSpPr>
        <p:spPr>
          <a:xfrm>
            <a:off x="509664" y="0"/>
            <a:ext cx="3694036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"/>
          <p:cNvSpPr txBox="1"/>
          <p:nvPr/>
        </p:nvSpPr>
        <p:spPr>
          <a:xfrm>
            <a:off x="2261286" y="2001794"/>
            <a:ext cx="840259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Contact: anil.kumar@noaa.gov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/>
        </p:nvSpPr>
        <p:spPr>
          <a:xfrm>
            <a:off x="644577" y="704538"/>
            <a:ext cx="10840841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(COASTAL) Act requires a wind analysis and to estimate the strength and timing of damaging winds at a given, “parcel-scale (10-30 meters)” over-land location in the area impacted by the tropical cyclone and to drive surge and wave models for estimating the water damage. And this can be done using LES. </a:t>
            </a:r>
            <a:endParaRPr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3"/>
          <p:cNvSpPr txBox="1"/>
          <p:nvPr/>
        </p:nvSpPr>
        <p:spPr>
          <a:xfrm>
            <a:off x="644577" y="181318"/>
            <a:ext cx="967134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WIND ANALYSIS DOWNSCALING COMPONENT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644577" y="4554850"/>
            <a:ext cx="1004340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b="1" i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Consumer Option for an Alternative System to Allocate Losses (COASTAL) Act </a:t>
            </a:r>
            <a:fld id="{00000000-1234-1234-1234-123412341234}" type="slidenum">
              <a:rPr b="1" i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fld id="{00000000-1234-1234-1234-123412341234}" type="slidenum">
              <a:rPr b="1" i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i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/>
        </p:nvSpPr>
        <p:spPr>
          <a:xfrm>
            <a:off x="292101" y="2891568"/>
            <a:ext cx="6934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Run in LES mode?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292101" y="4089401"/>
            <a:ext cx="7061199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Capture a very turbulent or small scale phenomena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Capture all scales of turbulence &gt;= model grid and their effects implicitly instead of parameterizing them with a PBL scheme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a high resolution run (&lt;500m)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of faith in the current WRF PBL parameterizations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114300" y="102156"/>
            <a:ext cx="59436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LES mode?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292101" y="1162737"/>
            <a:ext cx="664209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Running the WRF at high resolutions with the PBL scheme turned off and full diffusion turned on.  The effects of sub-grid scale turbulence on the state variables is no longer parameterized.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6301" y="241300"/>
            <a:ext cx="4295260" cy="45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7124699" y="4773087"/>
            <a:ext cx="4724401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Resolved winds at 10 to 30 meters spatial scale and at higher temporal resolution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/>
          <p:nvPr>
            <p:ph type="title"/>
          </p:nvPr>
        </p:nvSpPr>
        <p:spPr>
          <a:xfrm>
            <a:off x="8699500" y="78788"/>
            <a:ext cx="3163850" cy="657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None/>
            </a:pPr>
            <a:r>
              <a:rPr lang="en-US" sz="2592"/>
              <a:t>COASTAL-Act Model  experiment design</a:t>
            </a:r>
            <a:endParaRPr sz="3959"/>
          </a:p>
        </p:txBody>
      </p:sp>
      <p:sp>
        <p:nvSpPr>
          <p:cNvPr id="129" name="Google Shape;129;p5"/>
          <p:cNvSpPr/>
          <p:nvPr/>
        </p:nvSpPr>
        <p:spPr>
          <a:xfrm>
            <a:off x="4356442" y="108239"/>
            <a:ext cx="2691716" cy="103898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HWRF FORCINGS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(DA, ensemble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5010636" y="1635950"/>
            <a:ext cx="1591020" cy="106465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WPS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4483498" y="4945295"/>
            <a:ext cx="2676952" cy="121501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Fine simulation WRF-LES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(10-30 meter)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6601656" y="2100552"/>
            <a:ext cx="1117588" cy="190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540236" y="1416964"/>
            <a:ext cx="3387244" cy="150262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LANDUSE  (30-METER) 40 CATEGORIES NLCD(2011)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ELEVATION- USGS (2013) 1/3     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arc-sec, 10-METER RES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3927480" y="2087853"/>
            <a:ext cx="1083156" cy="19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5702300" y="1183891"/>
            <a:ext cx="228600" cy="43797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5691846" y="2731413"/>
            <a:ext cx="239054" cy="219618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4278924" y="3268500"/>
            <a:ext cx="3086100" cy="110889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WATER INUNDATION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water surface elevation from ADCIRC model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(Time-Dependent)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7443020" y="5244147"/>
            <a:ext cx="424415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OUTPUTS (ATMOSPHERE) 15 mins average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Wind Speed Max (m/s) 2. Max Updraft Helicity 3. Updraft Helicity 4. Max Z-wind updraft 5. Max Z-wind downdraft 6. Mean Z-wind 7. Max col integrated Graupel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98057" y="4826675"/>
            <a:ext cx="4244156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OUTPUTS (Surface) 15 mins average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Sfc Wind Speed Max (m/s), U10 &amp; V10   Time of Max Sfc Wind speed, Mean wind speed 6. Standard Dev.  Wind Speed, Mean SLP, 30-meter LANDUSE,  10-meter ELEVATION TERRAIN, Water Inundation mark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7048158" y="650240"/>
            <a:ext cx="2146642" cy="521208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7702352" y="1663476"/>
            <a:ext cx="2942783" cy="106465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2D Surface winds, sfc pressure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URMA/RTMA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8254478" y="2908919"/>
            <a:ext cx="188064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i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Hourly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i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NUDGING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5"/>
          <p:cNvSpPr/>
          <p:nvPr/>
        </p:nvSpPr>
        <p:spPr>
          <a:xfrm>
            <a:off x="1101117" y="3518876"/>
            <a:ext cx="2288353" cy="85852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Urban processes Module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(activated)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p5"/>
          <p:cNvCxnSpPr/>
          <p:nvPr/>
        </p:nvCxnSpPr>
        <p:spPr>
          <a:xfrm>
            <a:off x="3389470" y="4377396"/>
            <a:ext cx="1185118" cy="537087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 txBox="1"/>
          <p:nvPr/>
        </p:nvSpPr>
        <p:spPr>
          <a:xfrm>
            <a:off x="1373879" y="0"/>
            <a:ext cx="9188871" cy="9848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Operational HWRF v12 (Hurricane Weather  Research and Forecast) System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389967" y="1352184"/>
            <a:ext cx="5717155" cy="48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285744" lvl="0" marL="28574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HWRF continuously improved in the past decade through support from HFIP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44" lvl="0" marL="285744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Successful community modeling approach for accelerated transition of research to operations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7211" lvl="1" marL="74293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41" lvl="1" marL="74293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b="0" i="0" lang="en-US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nested domains at a horizontal resolution of 13.5/4.5/1.5 kms </a:t>
            </a:r>
            <a:endParaRPr b="0" i="0" sz="1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41" lvl="1" marL="74293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b="0" i="0" lang="en-US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Formal vortex initialization and GSI-based data assimilation</a:t>
            </a:r>
            <a:endParaRPr b="0" i="0" sz="1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41" lvl="1" marL="74293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b="0" i="0" lang="en-US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Actively coupled to Ocean models in all global basins</a:t>
            </a:r>
            <a:endParaRPr b="0" i="0" sz="1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41" lvl="1" marL="74293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b="0" i="0" lang="en-US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Actively coupled to Wave model (WW3) in NHC basins</a:t>
            </a:r>
            <a:endParaRPr b="0" i="0" sz="1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41" lvl="1" marL="74293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b="0" i="0" lang="en-US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Inner-core DA including real-time data from recon missions (TDR, dropsondes, SFMR etc.)</a:t>
            </a:r>
            <a:endParaRPr b="0" i="0" sz="1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7193" y="1676301"/>
            <a:ext cx="5486400" cy="3977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637" y="195094"/>
            <a:ext cx="9066727" cy="6467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/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URMA Wind Analysis Workflow</a:t>
            </a:r>
            <a:endParaRPr/>
          </a:p>
        </p:txBody>
      </p:sp>
      <p:grpSp>
        <p:nvGrpSpPr>
          <p:cNvPr id="163" name="Google Shape;163;p8"/>
          <p:cNvGrpSpPr/>
          <p:nvPr/>
        </p:nvGrpSpPr>
        <p:grpSpPr>
          <a:xfrm>
            <a:off x="2392234" y="1580873"/>
            <a:ext cx="7766333" cy="5040864"/>
            <a:chOff x="868233" y="1580873"/>
            <a:chExt cx="7766333" cy="5040864"/>
          </a:xfrm>
        </p:grpSpPr>
        <p:pic>
          <p:nvPicPr>
            <p:cNvPr descr="Screen Shot 2020-06-19 at 11.18.50 AM.png" id="164" name="Google Shape;164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2203055">
              <a:off x="2859932" y="3819631"/>
              <a:ext cx="1169466" cy="52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 Shot 2020-06-19 at 11.18.50 AM.png" id="165" name="Google Shape;165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7156197" y="3716227"/>
              <a:ext cx="909772" cy="52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 Shot 2020-06-19 at 11.18.50 AM.png" id="166" name="Google Shape;166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15899" y="1661875"/>
              <a:ext cx="965200" cy="52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 Shot 2020-06-19 at 11.18.50 AM.png" id="167" name="Google Shape;167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61289" y="1661875"/>
              <a:ext cx="965200" cy="52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8"/>
            <p:cNvSpPr/>
            <p:nvPr/>
          </p:nvSpPr>
          <p:spPr>
            <a:xfrm>
              <a:off x="868233" y="4405547"/>
              <a:ext cx="2207032" cy="2216190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6427534" y="4405547"/>
              <a:ext cx="2207032" cy="2216190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3870609" y="1580873"/>
              <a:ext cx="2207032" cy="2216190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868233" y="1580873"/>
              <a:ext cx="2207032" cy="2216190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6829256" y="1580873"/>
              <a:ext cx="1749435" cy="2216190"/>
            </a:xfrm>
            <a:prstGeom prst="snip1Rect">
              <a:avLst>
                <a:gd fmla="val 16667" name="adj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8"/>
            <p:cNvSpPr txBox="1"/>
            <p:nvPr/>
          </p:nvSpPr>
          <p:spPr>
            <a:xfrm>
              <a:off x="945987" y="1739623"/>
              <a:ext cx="2021561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Acquire database</a:t>
              </a:r>
              <a:endParaRPr/>
            </a:p>
          </p:txBody>
        </p:sp>
        <p:sp>
          <p:nvSpPr>
            <p:cNvPr id="174" name="Google Shape;174;p8"/>
            <p:cNvSpPr txBox="1"/>
            <p:nvPr/>
          </p:nvSpPr>
          <p:spPr>
            <a:xfrm>
              <a:off x="1231078" y="2225517"/>
              <a:ext cx="1688686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HRRR/RAP</a:t>
              </a:r>
              <a:endParaRPr/>
            </a:p>
          </p:txBody>
        </p:sp>
        <p:sp>
          <p:nvSpPr>
            <p:cNvPr id="175" name="Google Shape;175;p8"/>
            <p:cNvSpPr txBox="1"/>
            <p:nvPr/>
          </p:nvSpPr>
          <p:spPr>
            <a:xfrm>
              <a:off x="1244037" y="2630627"/>
              <a:ext cx="1516171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HWRF</a:t>
              </a:r>
              <a:endParaRPr/>
            </a:p>
          </p:txBody>
        </p:sp>
        <p:sp>
          <p:nvSpPr>
            <p:cNvPr id="176" name="Google Shape;176;p8"/>
            <p:cNvSpPr txBox="1"/>
            <p:nvPr/>
          </p:nvSpPr>
          <p:spPr>
            <a:xfrm>
              <a:off x="1244037" y="3139401"/>
              <a:ext cx="1529130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SFMR</a:t>
              </a:r>
              <a:endParaRPr/>
            </a:p>
          </p:txBody>
        </p:sp>
        <p:sp>
          <p:nvSpPr>
            <p:cNvPr id="177" name="Google Shape;177;p8"/>
            <p:cNvSpPr txBox="1"/>
            <p:nvPr/>
          </p:nvSpPr>
          <p:spPr>
            <a:xfrm>
              <a:off x="3965366" y="1739623"/>
              <a:ext cx="2021562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 Processing</a:t>
              </a:r>
              <a:endParaRPr/>
            </a:p>
          </p:txBody>
        </p:sp>
        <p:sp>
          <p:nvSpPr>
            <p:cNvPr id="178" name="Google Shape;178;p8"/>
            <p:cNvSpPr txBox="1"/>
            <p:nvPr/>
          </p:nvSpPr>
          <p:spPr>
            <a:xfrm>
              <a:off x="6881099" y="2487931"/>
              <a:ext cx="1697592" cy="1077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URMA-GSI 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[2D-Var]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 post analysis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 txBox="1"/>
            <p:nvPr/>
          </p:nvSpPr>
          <p:spPr>
            <a:xfrm>
              <a:off x="6531206" y="4496414"/>
              <a:ext cx="1982679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Output Validation</a:t>
              </a:r>
              <a:endParaRPr/>
            </a:p>
          </p:txBody>
        </p:sp>
        <p:sp>
          <p:nvSpPr>
            <p:cNvPr id="180" name="Google Shape;180;p8"/>
            <p:cNvSpPr txBox="1"/>
            <p:nvPr/>
          </p:nvSpPr>
          <p:spPr>
            <a:xfrm>
              <a:off x="997823" y="4496414"/>
              <a:ext cx="1921941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Observation </a:t>
              </a:r>
              <a:endParaRPr/>
            </a:p>
          </p:txBody>
        </p:sp>
        <p:sp>
          <p:nvSpPr>
            <p:cNvPr id="181" name="Google Shape;181;p8"/>
            <p:cNvSpPr txBox="1"/>
            <p:nvPr/>
          </p:nvSpPr>
          <p:spPr>
            <a:xfrm>
              <a:off x="4069039" y="2954735"/>
              <a:ext cx="1853098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Blending </a:t>
              </a:r>
              <a:endParaRPr/>
            </a:p>
          </p:txBody>
        </p:sp>
        <p:sp>
          <p:nvSpPr>
            <p:cNvPr id="182" name="Google Shape;182;p8"/>
            <p:cNvSpPr txBox="1"/>
            <p:nvPr/>
          </p:nvSpPr>
          <p:spPr>
            <a:xfrm>
              <a:off x="6868133" y="1739623"/>
              <a:ext cx="1542080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 Run</a:t>
              </a:r>
              <a:endParaRPr/>
            </a:p>
          </p:txBody>
        </p:sp>
        <p:sp>
          <p:nvSpPr>
            <p:cNvPr id="183" name="Google Shape;183;p8"/>
            <p:cNvSpPr txBox="1"/>
            <p:nvPr/>
          </p:nvSpPr>
          <p:spPr>
            <a:xfrm>
              <a:off x="6531206" y="5837532"/>
              <a:ext cx="1982679" cy="523220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Feed the output to Downscaling</a:t>
              </a:r>
              <a:endParaRPr/>
            </a:p>
          </p:txBody>
        </p:sp>
        <p:sp>
          <p:nvSpPr>
            <p:cNvPr id="184" name="Google Shape;184;p8"/>
            <p:cNvSpPr txBox="1"/>
            <p:nvPr/>
          </p:nvSpPr>
          <p:spPr>
            <a:xfrm>
              <a:off x="7088422" y="5273890"/>
              <a:ext cx="1425463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CWWED </a:t>
              </a:r>
              <a:endParaRPr/>
            </a:p>
          </p:txBody>
        </p:sp>
        <p:sp>
          <p:nvSpPr>
            <p:cNvPr id="185" name="Google Shape;185;p8"/>
            <p:cNvSpPr txBox="1"/>
            <p:nvPr/>
          </p:nvSpPr>
          <p:spPr>
            <a:xfrm>
              <a:off x="1010782" y="5975406"/>
              <a:ext cx="1921941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NCEP Data Tank</a:t>
              </a:r>
              <a:endParaRPr/>
            </a:p>
          </p:txBody>
        </p:sp>
        <p:sp>
          <p:nvSpPr>
            <p:cNvPr id="186" name="Google Shape;186;p8"/>
            <p:cNvSpPr txBox="1"/>
            <p:nvPr/>
          </p:nvSpPr>
          <p:spPr>
            <a:xfrm>
              <a:off x="997823" y="5328976"/>
              <a:ext cx="1530717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CWWED</a:t>
              </a:r>
              <a:endParaRPr/>
            </a:p>
          </p:txBody>
        </p:sp>
        <p:pic>
          <p:nvPicPr>
            <p:cNvPr descr="Screen Shot 2020-06-19 at 11.18.50 AM.png" id="187" name="Google Shape;187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33299" y="4405547"/>
              <a:ext cx="965200" cy="520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8" name="Google Shape;188;p8"/>
            <p:cNvCxnSpPr>
              <a:endCxn id="187" idx="1"/>
            </p:cNvCxnSpPr>
            <p:nvPr/>
          </p:nvCxnSpPr>
          <p:spPr>
            <a:xfrm>
              <a:off x="3252599" y="4664397"/>
              <a:ext cx="2180700" cy="1500"/>
            </a:xfrm>
            <a:prstGeom prst="straightConnector1">
              <a:avLst/>
            </a:prstGeom>
            <a:noFill/>
            <a:ln cap="flat" cmpd="sng" w="57150">
              <a:solidFill>
                <a:srgbClr val="2C70FF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9" name="Google Shape;189;p8"/>
            <p:cNvCxnSpPr/>
            <p:nvPr/>
          </p:nvCxnSpPr>
          <p:spPr>
            <a:xfrm rot="-5400000">
              <a:off x="1012422" y="5097361"/>
              <a:ext cx="463230" cy="1588"/>
            </a:xfrm>
            <a:prstGeom prst="straightConnector1">
              <a:avLst/>
            </a:prstGeom>
            <a:noFill/>
            <a:ln cap="flat" cmpd="sng" w="12700">
              <a:solidFill>
                <a:srgbClr val="800000"/>
              </a:solidFill>
              <a:prstDash val="dash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190" name="Google Shape;190;p8"/>
            <p:cNvCxnSpPr/>
            <p:nvPr/>
          </p:nvCxnSpPr>
          <p:spPr>
            <a:xfrm rot="-5400000">
              <a:off x="2132756" y="5437075"/>
              <a:ext cx="1049159" cy="1588"/>
            </a:xfrm>
            <a:prstGeom prst="straightConnector1">
              <a:avLst/>
            </a:prstGeom>
            <a:noFill/>
            <a:ln cap="flat" cmpd="sng" w="12700">
              <a:solidFill>
                <a:srgbClr val="800000"/>
              </a:solidFill>
              <a:prstDash val="dash"/>
              <a:miter lim="800000"/>
              <a:headEnd len="sm" w="sm" type="none"/>
              <a:tailEnd len="med" w="med" type="stealth"/>
            </a:ln>
          </p:spPr>
        </p:cxnSp>
        <p:sp>
          <p:nvSpPr>
            <p:cNvPr id="191" name="Google Shape;191;p8"/>
            <p:cNvSpPr txBox="1"/>
            <p:nvPr/>
          </p:nvSpPr>
          <p:spPr>
            <a:xfrm>
              <a:off x="4062801" y="2225517"/>
              <a:ext cx="1853098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Prepbufr / Smartinit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 txBox="1"/>
            <p:nvPr/>
          </p:nvSpPr>
          <p:spPr>
            <a:xfrm>
              <a:off x="4062822" y="3356433"/>
              <a:ext cx="1853098" cy="307777"/>
            </a:xfrm>
            <a:prstGeom prst="rect">
              <a:avLst/>
            </a:prstGeom>
            <a:solidFill>
              <a:srgbClr val="C9C9C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Obs processing</a:t>
              </a:r>
              <a:endParaRPr/>
            </a:p>
          </p:txBody>
        </p:sp>
        <p:cxnSp>
          <p:nvCxnSpPr>
            <p:cNvPr id="193" name="Google Shape;193;p8"/>
            <p:cNvCxnSpPr/>
            <p:nvPr/>
          </p:nvCxnSpPr>
          <p:spPr>
            <a:xfrm>
              <a:off x="2820292" y="3368884"/>
              <a:ext cx="1242532" cy="152809"/>
            </a:xfrm>
            <a:prstGeom prst="straightConnector1">
              <a:avLst/>
            </a:prstGeom>
            <a:noFill/>
            <a:ln cap="flat" cmpd="sng" w="12700">
              <a:solidFill>
                <a:srgbClr val="800000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194" name="Google Shape;194;p8"/>
            <p:cNvCxnSpPr>
              <a:stCxn id="175" idx="3"/>
            </p:cNvCxnSpPr>
            <p:nvPr/>
          </p:nvCxnSpPr>
          <p:spPr>
            <a:xfrm>
              <a:off x="2760208" y="2784515"/>
              <a:ext cx="1305600" cy="354000"/>
            </a:xfrm>
            <a:prstGeom prst="straightConnector1">
              <a:avLst/>
            </a:prstGeom>
            <a:noFill/>
            <a:ln cap="flat" cmpd="sng" w="12700">
              <a:solidFill>
                <a:srgbClr val="800000"/>
              </a:solidFill>
              <a:prstDash val="dash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195" name="Google Shape;195;p8"/>
            <p:cNvCxnSpPr/>
            <p:nvPr/>
          </p:nvCxnSpPr>
          <p:spPr>
            <a:xfrm>
              <a:off x="2919764" y="2500947"/>
              <a:ext cx="1149275" cy="533848"/>
            </a:xfrm>
            <a:prstGeom prst="straightConnector1">
              <a:avLst/>
            </a:prstGeom>
            <a:noFill/>
            <a:ln cap="flat" cmpd="sng" w="12700">
              <a:solidFill>
                <a:srgbClr val="800000"/>
              </a:solidFill>
              <a:prstDash val="dash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196" name="Google Shape;196;p8"/>
            <p:cNvCxnSpPr/>
            <p:nvPr/>
          </p:nvCxnSpPr>
          <p:spPr>
            <a:xfrm>
              <a:off x="2932723" y="2355761"/>
              <a:ext cx="1112939" cy="1588"/>
            </a:xfrm>
            <a:prstGeom prst="straightConnector1">
              <a:avLst/>
            </a:prstGeom>
            <a:noFill/>
            <a:ln cap="flat" cmpd="sng" w="12700">
              <a:solidFill>
                <a:srgbClr val="800000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197" name="Google Shape;197;p8"/>
            <p:cNvCxnSpPr/>
            <p:nvPr/>
          </p:nvCxnSpPr>
          <p:spPr>
            <a:xfrm rot="5400000">
              <a:off x="6367136" y="5375409"/>
              <a:ext cx="924243" cy="2"/>
            </a:xfrm>
            <a:prstGeom prst="straightConnector1">
              <a:avLst/>
            </a:prstGeom>
            <a:noFill/>
            <a:ln cap="flat" cmpd="sng" w="12700">
              <a:solidFill>
                <a:srgbClr val="800000"/>
              </a:solidFill>
              <a:prstDash val="dash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198" name="Google Shape;198;p8"/>
            <p:cNvCxnSpPr/>
            <p:nvPr/>
          </p:nvCxnSpPr>
          <p:spPr>
            <a:xfrm rot="5400000">
              <a:off x="7842501" y="5096529"/>
              <a:ext cx="408146" cy="1588"/>
            </a:xfrm>
            <a:prstGeom prst="straightConnector1">
              <a:avLst/>
            </a:prstGeom>
            <a:noFill/>
            <a:ln cap="flat" cmpd="sng" w="12700">
              <a:solidFill>
                <a:srgbClr val="800000"/>
              </a:solidFill>
              <a:prstDash val="dash"/>
              <a:miter lim="800000"/>
              <a:headEnd len="sm" w="sm" type="none"/>
              <a:tailEnd len="med" w="med" type="stealth"/>
            </a:ln>
          </p:spPr>
        </p:cxnSp>
      </p:grpSp>
      <p:cxnSp>
        <p:nvCxnSpPr>
          <p:cNvPr id="199" name="Google Shape;199;p8"/>
          <p:cNvCxnSpPr/>
          <p:nvPr/>
        </p:nvCxnSpPr>
        <p:spPr>
          <a:xfrm>
            <a:off x="4307018" y="2967694"/>
            <a:ext cx="1305722" cy="461307"/>
          </a:xfrm>
          <a:prstGeom prst="straightConnector1">
            <a:avLst/>
          </a:prstGeom>
          <a:noFill/>
          <a:ln cap="flat" cmpd="sng" w="12700">
            <a:solidFill>
              <a:srgbClr val="800000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Florence URMA wind analysi</a:t>
            </a:r>
            <a:r>
              <a:rPr lang="en-US"/>
              <a:t>s</a:t>
            </a:r>
            <a:endParaRPr/>
          </a:p>
        </p:txBody>
      </p:sp>
      <p:sp>
        <p:nvSpPr>
          <p:cNvPr id="205" name="Google Shape;205;p9"/>
          <p:cNvSpPr txBox="1"/>
          <p:nvPr>
            <p:ph idx="1" type="body"/>
          </p:nvPr>
        </p:nvSpPr>
        <p:spPr>
          <a:xfrm>
            <a:off x="1981200" y="1600201"/>
            <a:ext cx="354689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Workflow for wind and pressure analysis is set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Use of HRRR and HWRF on test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Addition of SFMR (test runs ongoing)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Input processing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Output Validation is ongoing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Interface to CWWED coupling is planned</a:t>
            </a:r>
            <a:endParaRPr/>
          </a:p>
          <a:p>
            <a:pPr indent="-64135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  <p:sp>
        <p:nvSpPr>
          <p:cNvPr id="206" name="Google Shape;206;p9"/>
          <p:cNvSpPr txBox="1"/>
          <p:nvPr/>
        </p:nvSpPr>
        <p:spPr>
          <a:xfrm>
            <a:off x="6042521" y="4986424"/>
            <a:ext cx="378326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10m Wind speed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Florence 2018090823-2018091523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nime_CN_wind10m1.gif" id="207" name="Google Shape;20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0383" y="1417639"/>
            <a:ext cx="3685401" cy="2948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2021-01-05T13:40:11Z</dcterms:created>
  <dc:creator>Microsoft Office User</dc:creator>
</cp:coreProperties>
</file>